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2" r:id="rId7"/>
    <p:sldId id="261" r:id="rId8"/>
    <p:sldId id="263" r:id="rId9"/>
    <p:sldId id="274" r:id="rId10"/>
    <p:sldId id="264" r:id="rId11"/>
    <p:sldId id="265" r:id="rId12"/>
    <p:sldId id="266" r:id="rId13"/>
    <p:sldId id="267" r:id="rId14"/>
    <p:sldId id="268" r:id="rId15"/>
    <p:sldId id="269" r:id="rId16"/>
    <p:sldId id="270" r:id="rId17"/>
    <p:sldId id="271" r:id="rId18"/>
    <p:sldId id="272" r:id="rId19"/>
    <p:sldId id="273"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DEC7"/>
    <a:srgbClr val="F4D9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144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1329C00-A34F-4F4B-B79B-BD1296BDA3C0}"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390565423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329C00-A34F-4F4B-B79B-BD1296BDA3C0}"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185992310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329C00-A34F-4F4B-B79B-BD1296BDA3C0}"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1738363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1329C00-A34F-4F4B-B79B-BD1296BDA3C0}"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149590325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329C00-A34F-4F4B-B79B-BD1296BDA3C0}" type="datetimeFigureOut">
              <a:rPr lang="en-US" smtClean="0"/>
              <a:t>2/19/2014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301089115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1329C00-A34F-4F4B-B79B-BD1296BDA3C0}"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209504655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1329C00-A34F-4F4B-B79B-BD1296BDA3C0}" type="datetimeFigureOut">
              <a:rPr lang="en-US" smtClean="0"/>
              <a:t>2/19/2014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333020668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1329C00-A34F-4F4B-B79B-BD1296BDA3C0}" type="datetimeFigureOut">
              <a:rPr lang="en-US" smtClean="0"/>
              <a:t>2/19/2014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364863773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329C00-A34F-4F4B-B79B-BD1296BDA3C0}" type="datetimeFigureOut">
              <a:rPr lang="en-US" smtClean="0"/>
              <a:t>2/19/2014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46073742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29C00-A34F-4F4B-B79B-BD1296BDA3C0}"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296769958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329C00-A34F-4F4B-B79B-BD1296BDA3C0}" type="datetimeFigureOut">
              <a:rPr lang="en-US" smtClean="0"/>
              <a:t>2/19/2014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C6C00AF-5993-445F-9F09-16D86931C9F5}" type="slidenum">
              <a:rPr lang="en-US" smtClean="0"/>
              <a:t>‹#›</a:t>
            </a:fld>
            <a:endParaRPr lang="en-US"/>
          </a:p>
        </p:txBody>
      </p:sp>
    </p:spTree>
    <p:extLst>
      <p:ext uri="{BB962C8B-B14F-4D97-AF65-F5344CB8AC3E}">
        <p14:creationId xmlns:p14="http://schemas.microsoft.com/office/powerpoint/2010/main" val="239703097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329C00-A34F-4F4B-B79B-BD1296BDA3C0}" type="datetimeFigureOut">
              <a:rPr lang="en-US" smtClean="0"/>
              <a:t>2/19/2014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6C00AF-5993-445F-9F09-16D86931C9F5}" type="slidenum">
              <a:rPr lang="en-US" smtClean="0"/>
              <a:t>‹#›</a:t>
            </a:fld>
            <a:endParaRPr lang="en-US"/>
          </a:p>
        </p:txBody>
      </p:sp>
    </p:spTree>
    <p:extLst>
      <p:ext uri="{BB962C8B-B14F-4D97-AF65-F5344CB8AC3E}">
        <p14:creationId xmlns:p14="http://schemas.microsoft.com/office/powerpoint/2010/main" val="2903903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6" name="TextBox 5"/>
          <p:cNvSpPr txBox="1"/>
          <p:nvPr/>
        </p:nvSpPr>
        <p:spPr>
          <a:xfrm>
            <a:off x="0" y="6334780"/>
            <a:ext cx="4800600" cy="523220"/>
          </a:xfrm>
          <a:prstGeom prst="rect">
            <a:avLst/>
          </a:prstGeom>
          <a:noFill/>
        </p:spPr>
        <p:txBody>
          <a:bodyPr wrap="square" rtlCol="0">
            <a:spAutoFit/>
          </a:bodyPr>
          <a:lstStyle/>
          <a:p>
            <a:pPr algn="ctr"/>
            <a:r>
              <a:rPr lang="en-US" sz="1400" dirty="0" smtClean="0"/>
              <a:t>Image </a:t>
            </a:r>
            <a:r>
              <a:rPr lang="en-US" sz="1400" dirty="0" smtClean="0"/>
              <a:t>produced by Providence Lithograph Company; </a:t>
            </a:r>
          </a:p>
          <a:p>
            <a:pPr algn="ctr"/>
            <a:r>
              <a:rPr lang="en-US" sz="1400" dirty="0" smtClean="0"/>
              <a:t>taken from </a:t>
            </a:r>
            <a:r>
              <a:rPr lang="en-US" sz="1400" dirty="0" smtClean="0"/>
              <a:t>biblelessonsite.org</a:t>
            </a:r>
            <a:endParaRPr lang="en-US" sz="1400" dirty="0"/>
          </a:p>
        </p:txBody>
      </p:sp>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b="10664"/>
          <a:stretch/>
        </p:blipFill>
        <p:spPr>
          <a:xfrm>
            <a:off x="0" y="0"/>
            <a:ext cx="4800600" cy="6126480"/>
          </a:xfrm>
          <a:prstGeom prst="rect">
            <a:avLst/>
          </a:prstGeom>
        </p:spPr>
      </p:pic>
      <p:sp>
        <p:nvSpPr>
          <p:cNvPr id="9" name="TextBox 8"/>
          <p:cNvSpPr txBox="1"/>
          <p:nvPr/>
        </p:nvSpPr>
        <p:spPr>
          <a:xfrm>
            <a:off x="4800600" y="0"/>
            <a:ext cx="4343400" cy="584775"/>
          </a:xfrm>
          <a:prstGeom prst="rect">
            <a:avLst/>
          </a:prstGeom>
          <a:noFill/>
        </p:spPr>
        <p:txBody>
          <a:bodyPr wrap="square" rtlCol="0">
            <a:spAutoFit/>
          </a:bodyPr>
          <a:lstStyle/>
          <a:p>
            <a:pPr algn="ctr"/>
            <a:r>
              <a:rPr lang="en-US" sz="3200" b="1" dirty="0" smtClean="0"/>
              <a:t>John 3.1-21</a:t>
            </a:r>
            <a:endParaRPr lang="en-US" sz="3200" b="1" dirty="0"/>
          </a:p>
        </p:txBody>
      </p:sp>
    </p:spTree>
    <p:extLst>
      <p:ext uri="{BB962C8B-B14F-4D97-AF65-F5344CB8AC3E}">
        <p14:creationId xmlns:p14="http://schemas.microsoft.com/office/powerpoint/2010/main" val="201374254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2333685"/>
            <a:ext cx="9144000" cy="4524315"/>
          </a:xfrm>
          <a:prstGeom prst="rect">
            <a:avLst/>
          </a:prstGeom>
          <a:noFill/>
        </p:spPr>
        <p:txBody>
          <a:bodyPr wrap="square" rtlCol="0">
            <a:spAutoFit/>
          </a:bodyPr>
          <a:lstStyle/>
          <a:p>
            <a:r>
              <a:rPr lang="en-US" sz="3200" b="1" dirty="0"/>
              <a:t>John 3.5-8:  Jesus answered, “I tell you the solemn truth, unless a person is born of water and spirit, he cannot enter the kingdom of God. What is born of the flesh is flesh, and what is born of the Spirit is spirit. Do not be amazed that I said to you, ‘You must all be born from above.’  </a:t>
            </a:r>
            <a:r>
              <a:rPr lang="en-US" sz="3200" b="1" dirty="0">
                <a:solidFill>
                  <a:srgbClr val="FF0000"/>
                </a:solidFill>
              </a:rPr>
              <a:t>The </a:t>
            </a:r>
            <a:r>
              <a:rPr lang="en-US" sz="3200" b="1" u="sng" dirty="0">
                <a:solidFill>
                  <a:srgbClr val="FF0000"/>
                </a:solidFill>
              </a:rPr>
              <a:t>wind</a:t>
            </a:r>
            <a:r>
              <a:rPr lang="en-US" sz="3200" b="1" dirty="0">
                <a:solidFill>
                  <a:srgbClr val="FF0000"/>
                </a:solidFill>
              </a:rPr>
              <a:t> blows wherever it will, and you hear the sound it makes, but do not know where it comes from and where it is going. So it is with everyone who is born of the </a:t>
            </a:r>
            <a:r>
              <a:rPr lang="en-US" sz="3200" b="1" u="sng" dirty="0">
                <a:solidFill>
                  <a:srgbClr val="FF0000"/>
                </a:solidFill>
              </a:rPr>
              <a:t>Spirit</a:t>
            </a:r>
            <a:r>
              <a:rPr lang="en-US" sz="3200" b="1" dirty="0"/>
              <a:t>.”</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363" b="53244"/>
          <a:stretch/>
        </p:blipFill>
        <p:spPr>
          <a:xfrm>
            <a:off x="0" y="0"/>
            <a:ext cx="9144000" cy="2286000"/>
          </a:xfrm>
          <a:prstGeom prst="rect">
            <a:avLst/>
          </a:prstGeom>
        </p:spPr>
      </p:pic>
    </p:spTree>
    <p:extLst>
      <p:ext uri="{BB962C8B-B14F-4D97-AF65-F5344CB8AC3E}">
        <p14:creationId xmlns:p14="http://schemas.microsoft.com/office/powerpoint/2010/main" val="207784511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3.9-15:  Nicodemus replied, “How can these things be?”  Jesus answered, “</a:t>
            </a:r>
            <a:r>
              <a:rPr lang="en-US" sz="3200" b="1" dirty="0">
                <a:solidFill>
                  <a:srgbClr val="FF0000"/>
                </a:solidFill>
              </a:rPr>
              <a:t>Are you the teacher of Israel and yet you don't understand these things?  </a:t>
            </a:r>
            <a:r>
              <a:rPr lang="en-US" sz="3200" b="1" dirty="0"/>
              <a:t>I tell you the solemn truth, we speak about what we know and testify about what we have seen, but you people do not accept our testimony.  If I have told you people about earthly things and you don't believe, how will you believe if I tell you about heavenly things?  No one has ascended into heaven except the one who descended from heaven– the Son of Man.  Just as Moses lifted up the serpent in the wilderness, so must the Son of Man be lifted up, so that everyone who believes in him may have eternal life.”</a:t>
            </a:r>
          </a:p>
        </p:txBody>
      </p:sp>
    </p:spTree>
    <p:extLst>
      <p:ext uri="{BB962C8B-B14F-4D97-AF65-F5344CB8AC3E}">
        <p14:creationId xmlns:p14="http://schemas.microsoft.com/office/powerpoint/2010/main" val="1106546183"/>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3.9-15:  Nicodemus replied, “How can these things be?”  Jesus answered, “Are you the teacher of Israel and yet you don't understand these things?  I tell you the solemn truth, we speak about what we know and testify about what we have seen, but </a:t>
            </a:r>
            <a:r>
              <a:rPr lang="en-US" sz="3200" b="1" dirty="0">
                <a:solidFill>
                  <a:srgbClr val="FF0000"/>
                </a:solidFill>
              </a:rPr>
              <a:t>you people do not accept our testimony.</a:t>
            </a:r>
            <a:r>
              <a:rPr lang="en-US" sz="3200" b="1" dirty="0"/>
              <a:t>  If I have told you people about earthly things and you don't believe, how will you believe if I tell you about heavenly things?  No one has ascended into heaven except the one who descended from heaven– the Son of Man.  Just as Moses lifted up the serpent in the wilderness, so must the Son of Man be lifted up, so that everyone who believes in him may have eternal life.”</a:t>
            </a:r>
          </a:p>
        </p:txBody>
      </p:sp>
    </p:spTree>
    <p:extLst>
      <p:ext uri="{BB962C8B-B14F-4D97-AF65-F5344CB8AC3E}">
        <p14:creationId xmlns:p14="http://schemas.microsoft.com/office/powerpoint/2010/main" val="4092959300"/>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3.9-15:  Nicodemus replied, “How can these things be?”  Jesus answered, “Are you the teacher of Israel and yet you don't understand these things?  I tell you the solemn truth, we speak about what we know and testify about what we have seen, but you people do not accept our testimony.  </a:t>
            </a:r>
            <a:r>
              <a:rPr lang="en-US" sz="3200" b="1" dirty="0">
                <a:solidFill>
                  <a:srgbClr val="FF0000"/>
                </a:solidFill>
              </a:rPr>
              <a:t>If I have told you people about earthly things and you don't believe, how will you believe if I tell you about heavenly things?</a:t>
            </a:r>
            <a:r>
              <a:rPr lang="en-US" sz="3200" b="1" dirty="0"/>
              <a:t>  No one has ascended into heaven except the one who descended from heaven– the Son of Man.  Just as Moses lifted up the serpent in the wilderness, so must the Son of Man be lifted up, so that everyone who believes in him may have eternal life.”</a:t>
            </a:r>
          </a:p>
        </p:txBody>
      </p:sp>
    </p:spTree>
    <p:extLst>
      <p:ext uri="{BB962C8B-B14F-4D97-AF65-F5344CB8AC3E}">
        <p14:creationId xmlns:p14="http://schemas.microsoft.com/office/powerpoint/2010/main" val="133418311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3.9-15:  Nicodemus replied, “How can these things be?”  Jesus answered, “Are you the teacher of Israel and yet you don't understand these things?  I tell you the solemn truth, we speak about what we know and testify about what we have seen, but you people do not accept our testimony.  If I have told you people about earthly things and you don't believe, how will you believe if I tell you about heavenly things?  No one has ascended into heaven except the one who descended from heaven– the Son of Man.  </a:t>
            </a:r>
            <a:r>
              <a:rPr lang="en-US" sz="3200" b="1" dirty="0">
                <a:solidFill>
                  <a:srgbClr val="FF0000"/>
                </a:solidFill>
              </a:rPr>
              <a:t>Just as Moses lifted up the serpent in the wilderness, so must the Son of Man be lifted up, so that everyone who believes in him may have eternal life</a:t>
            </a:r>
            <a:r>
              <a:rPr lang="en-US" sz="3200" b="1" dirty="0"/>
              <a:t>.”</a:t>
            </a:r>
          </a:p>
        </p:txBody>
      </p:sp>
    </p:spTree>
    <p:extLst>
      <p:ext uri="{BB962C8B-B14F-4D97-AF65-F5344CB8AC3E}">
        <p14:creationId xmlns:p14="http://schemas.microsoft.com/office/powerpoint/2010/main" val="266344857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5016758"/>
          </a:xfrm>
          <a:prstGeom prst="rect">
            <a:avLst/>
          </a:prstGeom>
          <a:noFill/>
        </p:spPr>
        <p:txBody>
          <a:bodyPr wrap="square" rtlCol="0">
            <a:spAutoFit/>
          </a:bodyPr>
          <a:lstStyle/>
          <a:p>
            <a:r>
              <a:rPr lang="en-US" sz="3200" b="1" dirty="0"/>
              <a:t>John 3.16-18:  </a:t>
            </a:r>
            <a:r>
              <a:rPr lang="en-US" sz="3200" b="1" dirty="0">
                <a:solidFill>
                  <a:srgbClr val="FF0000"/>
                </a:solidFill>
              </a:rPr>
              <a:t>For this is the way God loved the world: He gave his </a:t>
            </a:r>
            <a:r>
              <a:rPr lang="en-US" sz="3200" b="1" u="sng" dirty="0">
                <a:solidFill>
                  <a:srgbClr val="FF0000"/>
                </a:solidFill>
              </a:rPr>
              <a:t>one and only </a:t>
            </a:r>
            <a:r>
              <a:rPr lang="en-US" sz="3200" b="1" dirty="0">
                <a:solidFill>
                  <a:srgbClr val="FF0000"/>
                </a:solidFill>
              </a:rPr>
              <a:t>Son, so that everyone who believes in him will not perish but have eternal life</a:t>
            </a:r>
            <a:r>
              <a:rPr lang="en-US" sz="3200" b="1" dirty="0"/>
              <a:t>.  For God did not send his Son into the world to condemn the world, but that the world should be saved through him.  The one who believes in him is not condemned. The one who does not believe has been condemned already, because he has not believed in the name of the one and only Son of God</a:t>
            </a:r>
            <a:r>
              <a:rPr lang="en-US" sz="3200" b="1" dirty="0" smtClean="0"/>
              <a:t>.</a:t>
            </a:r>
            <a:endParaRPr lang="en-US" sz="3200" b="1" dirty="0"/>
          </a:p>
        </p:txBody>
      </p:sp>
      <p:sp>
        <p:nvSpPr>
          <p:cNvPr id="2" name="Rounded Rectangle 1"/>
          <p:cNvSpPr/>
          <p:nvPr/>
        </p:nvSpPr>
        <p:spPr>
          <a:xfrm>
            <a:off x="2504303" y="1062681"/>
            <a:ext cx="1548713" cy="469557"/>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740120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4031873"/>
          </a:xfrm>
          <a:prstGeom prst="rect">
            <a:avLst/>
          </a:prstGeom>
          <a:noFill/>
        </p:spPr>
        <p:txBody>
          <a:bodyPr wrap="square" rtlCol="0">
            <a:spAutoFit/>
          </a:bodyPr>
          <a:lstStyle/>
          <a:p>
            <a:r>
              <a:rPr lang="en-US" sz="3200" b="1" dirty="0"/>
              <a:t>John </a:t>
            </a:r>
            <a:r>
              <a:rPr lang="en-US" sz="3200" b="1" dirty="0" smtClean="0"/>
              <a:t>3.16:  </a:t>
            </a:r>
            <a:r>
              <a:rPr lang="en-US" sz="3200" b="1" dirty="0"/>
              <a:t>For this is the way God loved the world: He gave his one and only Son, so that everyone who </a:t>
            </a:r>
            <a:r>
              <a:rPr lang="en-US" sz="3200" b="1" dirty="0">
                <a:solidFill>
                  <a:srgbClr val="FF0000"/>
                </a:solidFill>
              </a:rPr>
              <a:t>believes</a:t>
            </a:r>
            <a:r>
              <a:rPr lang="en-US" sz="3200" b="1" dirty="0"/>
              <a:t> in him will not perish but have eternal life. </a:t>
            </a:r>
            <a:endParaRPr lang="en-US" sz="3200" b="1" dirty="0" smtClean="0"/>
          </a:p>
          <a:p>
            <a:endParaRPr lang="en-US" sz="3200" b="1" dirty="0" smtClean="0"/>
          </a:p>
          <a:p>
            <a:endParaRPr lang="en-US" sz="3200" b="1" dirty="0"/>
          </a:p>
          <a:p>
            <a:r>
              <a:rPr lang="en-US" sz="3200" b="1" dirty="0" smtClean="0">
                <a:solidFill>
                  <a:srgbClr val="FF0000"/>
                </a:solidFill>
              </a:rPr>
              <a:t>Present tense, especially participle form, of </a:t>
            </a:r>
            <a:r>
              <a:rPr lang="el-GR" sz="3200" b="1" dirty="0">
                <a:solidFill>
                  <a:srgbClr val="FF0000"/>
                </a:solidFill>
                <a:latin typeface="Times New Roman" panose="02020603050405020304" pitchFamily="18" charset="0"/>
                <a:cs typeface="Times New Roman" panose="02020603050405020304" pitchFamily="18" charset="0"/>
              </a:rPr>
              <a:t>π</a:t>
            </a:r>
            <a:r>
              <a:rPr lang="el-GR" sz="3200" b="1" dirty="0" smtClean="0">
                <a:solidFill>
                  <a:srgbClr val="FF0000"/>
                </a:solidFill>
                <a:latin typeface="Times New Roman" panose="02020603050405020304" pitchFamily="18" charset="0"/>
                <a:cs typeface="Times New Roman" panose="02020603050405020304" pitchFamily="18" charset="0"/>
              </a:rPr>
              <a:t>ιστεύω</a:t>
            </a:r>
            <a:r>
              <a:rPr lang="en-US" sz="3200" b="1" dirty="0" smtClean="0">
                <a:solidFill>
                  <a:srgbClr val="FF0000"/>
                </a:solidFill>
              </a:rPr>
              <a:t> in the gospel of John implies true faith and a faith that is continuous.</a:t>
            </a:r>
            <a:endParaRPr lang="en-US" sz="3200" b="1" dirty="0">
              <a:solidFill>
                <a:srgbClr val="FF0000"/>
              </a:solidFill>
            </a:endParaRPr>
          </a:p>
        </p:txBody>
      </p:sp>
      <p:cxnSp>
        <p:nvCxnSpPr>
          <p:cNvPr id="3" name="Straight Arrow Connector 2"/>
          <p:cNvCxnSpPr/>
          <p:nvPr/>
        </p:nvCxnSpPr>
        <p:spPr>
          <a:xfrm>
            <a:off x="848497" y="1524000"/>
            <a:ext cx="428368" cy="996778"/>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5" name="Rectangle 4"/>
          <p:cNvSpPr/>
          <p:nvPr/>
        </p:nvSpPr>
        <p:spPr>
          <a:xfrm>
            <a:off x="848497" y="5094208"/>
            <a:ext cx="7436011" cy="923330"/>
          </a:xfrm>
          <a:prstGeom prst="rect">
            <a:avLst/>
          </a:prstGeom>
          <a:no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wrap="none" lIns="91440" tIns="45720" rIns="91440" bIns="45720">
            <a:spAutoFit/>
            <a:sp3d extrusionH="57150">
              <a:bevelT w="38100" h="38100" prst="relaxedInset"/>
            </a:sp3d>
          </a:bodyPr>
          <a:lstStyle/>
          <a:p>
            <a:pPr algn="ctr"/>
            <a:r>
              <a:rPr lang="en-US" sz="5400" dirty="0" smtClean="0">
                <a:ln w="0"/>
                <a:solidFill>
                  <a:schemeClr val="tx2"/>
                </a:solidFill>
                <a:effectLst>
                  <a:outerShdw blurRad="38100" dist="25400" dir="5400000" algn="ctr" rotWithShape="0">
                    <a:srgbClr val="6E747A">
                      <a:alpha val="43000"/>
                    </a:srgbClr>
                  </a:outerShdw>
                </a:effectLst>
              </a:rPr>
              <a:t>Everyone who </a:t>
            </a:r>
            <a:r>
              <a:rPr lang="en-US" sz="5400" u="sng" dirty="0" smtClean="0">
                <a:ln w="0"/>
                <a:solidFill>
                  <a:schemeClr val="tx2"/>
                </a:solidFill>
                <a:effectLst>
                  <a:outerShdw blurRad="38100" dist="25400" dir="5400000" algn="ctr" rotWithShape="0">
                    <a:srgbClr val="6E747A">
                      <a:alpha val="43000"/>
                    </a:srgbClr>
                  </a:outerShdw>
                </a:effectLst>
              </a:rPr>
              <a:t>is believing</a:t>
            </a:r>
            <a:endParaRPr lang="en-US" sz="5400" u="sng" dirty="0">
              <a:ln w="0"/>
              <a:solidFill>
                <a:schemeClr val="tx2"/>
              </a:solidFill>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182446144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001643"/>
          </a:xfrm>
          <a:prstGeom prst="rect">
            <a:avLst/>
          </a:prstGeom>
          <a:noFill/>
        </p:spPr>
        <p:txBody>
          <a:bodyPr wrap="square" rtlCol="0">
            <a:spAutoFit/>
          </a:bodyPr>
          <a:lstStyle/>
          <a:p>
            <a:r>
              <a:rPr lang="en-US" sz="3200" b="1" dirty="0"/>
              <a:t>John 3.16-18:  For this is the way God loved the world: He gave his one and only Son, so that everyone who believes in him will not perish but have eternal life.  For God did not send his Son into the world to </a:t>
            </a:r>
            <a:r>
              <a:rPr lang="en-US" sz="3200" b="1" dirty="0">
                <a:solidFill>
                  <a:srgbClr val="FF0000"/>
                </a:solidFill>
              </a:rPr>
              <a:t>condemn</a:t>
            </a:r>
            <a:r>
              <a:rPr lang="en-US" sz="3200" b="1" dirty="0"/>
              <a:t> the world, but that the world should be saved through him.  The one who believes in him is not </a:t>
            </a:r>
            <a:r>
              <a:rPr lang="en-US" sz="3200" b="1" dirty="0">
                <a:solidFill>
                  <a:srgbClr val="FF0000"/>
                </a:solidFill>
              </a:rPr>
              <a:t>condemned</a:t>
            </a:r>
            <a:r>
              <a:rPr lang="en-US" sz="3200" b="1" dirty="0"/>
              <a:t>. The one who does not believe has been </a:t>
            </a:r>
            <a:r>
              <a:rPr lang="en-US" sz="3200" b="1" dirty="0">
                <a:solidFill>
                  <a:srgbClr val="FF0000"/>
                </a:solidFill>
              </a:rPr>
              <a:t>condemned</a:t>
            </a:r>
            <a:r>
              <a:rPr lang="en-US" sz="3200" b="1" dirty="0"/>
              <a:t> already, because he has not believed in the name of the one and only Son of God</a:t>
            </a:r>
            <a:r>
              <a:rPr lang="en-US" sz="3200" b="1" dirty="0" smtClean="0"/>
              <a:t>.</a:t>
            </a:r>
          </a:p>
          <a:p>
            <a:endParaRPr lang="en-US" sz="3200" b="1" dirty="0"/>
          </a:p>
          <a:p>
            <a:r>
              <a:rPr lang="el-GR" sz="3200" b="1" dirty="0" smtClean="0">
                <a:solidFill>
                  <a:srgbClr val="FF0000"/>
                </a:solidFill>
                <a:latin typeface="Times New Roman" panose="02020603050405020304" pitchFamily="18" charset="0"/>
                <a:cs typeface="Times New Roman" panose="02020603050405020304" pitchFamily="18" charset="0"/>
              </a:rPr>
              <a:t>Κρίνω</a:t>
            </a:r>
            <a:r>
              <a:rPr lang="en-US" sz="3200" b="1" dirty="0" smtClean="0">
                <a:solidFill>
                  <a:srgbClr val="FF0000"/>
                </a:solidFill>
              </a:rPr>
              <a:t> = I judge / I condemn</a:t>
            </a:r>
            <a:endParaRPr lang="en-US" sz="3200" b="1" dirty="0">
              <a:solidFill>
                <a:srgbClr val="FF0000"/>
              </a:solidFill>
            </a:endParaRPr>
          </a:p>
        </p:txBody>
      </p:sp>
    </p:spTree>
    <p:extLst>
      <p:ext uri="{BB962C8B-B14F-4D97-AF65-F5344CB8AC3E}">
        <p14:creationId xmlns:p14="http://schemas.microsoft.com/office/powerpoint/2010/main" val="2123415997"/>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494085"/>
          </a:xfrm>
          <a:prstGeom prst="rect">
            <a:avLst/>
          </a:prstGeom>
          <a:noFill/>
        </p:spPr>
        <p:txBody>
          <a:bodyPr wrap="square" rtlCol="0">
            <a:spAutoFit/>
          </a:bodyPr>
          <a:lstStyle/>
          <a:p>
            <a:r>
              <a:rPr lang="en-US" sz="3200" b="1" dirty="0"/>
              <a:t>John 3.19-21:  Now this is the </a:t>
            </a:r>
            <a:endParaRPr lang="en-US" sz="3200" b="1" dirty="0" smtClean="0"/>
          </a:p>
          <a:p>
            <a:r>
              <a:rPr lang="en-US" sz="3200" b="1" dirty="0" smtClean="0"/>
              <a:t>basis </a:t>
            </a:r>
            <a:r>
              <a:rPr lang="en-US" sz="3200" b="1" dirty="0"/>
              <a:t>for judging: that the light </a:t>
            </a:r>
            <a:endParaRPr lang="en-US" sz="3200" b="1" dirty="0" smtClean="0"/>
          </a:p>
          <a:p>
            <a:r>
              <a:rPr lang="en-US" sz="3200" b="1" dirty="0" smtClean="0"/>
              <a:t>has </a:t>
            </a:r>
            <a:r>
              <a:rPr lang="en-US" sz="3200" b="1" dirty="0"/>
              <a:t>come into the world and </a:t>
            </a:r>
            <a:endParaRPr lang="en-US" sz="3200" b="1" dirty="0" smtClean="0"/>
          </a:p>
          <a:p>
            <a:r>
              <a:rPr lang="en-US" sz="3200" b="1" dirty="0" smtClean="0"/>
              <a:t>people </a:t>
            </a:r>
            <a:r>
              <a:rPr lang="en-US" sz="3200" b="1" dirty="0"/>
              <a:t>loved the darkness </a:t>
            </a:r>
            <a:endParaRPr lang="en-US" sz="3200" b="1" dirty="0" smtClean="0"/>
          </a:p>
          <a:p>
            <a:r>
              <a:rPr lang="en-US" sz="3200" b="1" dirty="0" smtClean="0"/>
              <a:t>rather </a:t>
            </a:r>
            <a:r>
              <a:rPr lang="en-US" sz="3200" b="1" dirty="0"/>
              <a:t>than the light, because </a:t>
            </a:r>
            <a:endParaRPr lang="en-US" sz="3200" b="1" dirty="0" smtClean="0"/>
          </a:p>
          <a:p>
            <a:r>
              <a:rPr lang="en-US" sz="3200" b="1" dirty="0" smtClean="0"/>
              <a:t>their </a:t>
            </a:r>
            <a:r>
              <a:rPr lang="en-US" sz="3200" b="1" dirty="0"/>
              <a:t>deeds were evil. </a:t>
            </a:r>
            <a:r>
              <a:rPr lang="en-US" sz="3200" b="1" dirty="0" smtClean="0"/>
              <a:t> For </a:t>
            </a:r>
          </a:p>
          <a:p>
            <a:r>
              <a:rPr lang="en-US" sz="3200" b="1" dirty="0" smtClean="0"/>
              <a:t>everyone </a:t>
            </a:r>
            <a:r>
              <a:rPr lang="en-US" sz="3200" b="1" dirty="0"/>
              <a:t>who does evil deeds </a:t>
            </a:r>
            <a:endParaRPr lang="en-US" sz="3200" b="1" dirty="0" smtClean="0"/>
          </a:p>
          <a:p>
            <a:r>
              <a:rPr lang="en-US" sz="3200" b="1" dirty="0" smtClean="0"/>
              <a:t>hates </a:t>
            </a:r>
            <a:r>
              <a:rPr lang="en-US" sz="3200" b="1" dirty="0"/>
              <a:t>the light and does not </a:t>
            </a:r>
            <a:endParaRPr lang="en-US" sz="3200" b="1" dirty="0" smtClean="0"/>
          </a:p>
          <a:p>
            <a:r>
              <a:rPr lang="en-US" sz="3200" b="1" dirty="0" smtClean="0"/>
              <a:t>come </a:t>
            </a:r>
            <a:r>
              <a:rPr lang="en-US" sz="3200" b="1" dirty="0"/>
              <a:t>to the light, so that their </a:t>
            </a:r>
            <a:endParaRPr lang="en-US" sz="3200" b="1" dirty="0" smtClean="0"/>
          </a:p>
          <a:p>
            <a:r>
              <a:rPr lang="en-US" sz="3200" b="1" dirty="0" smtClean="0"/>
              <a:t>deeds will </a:t>
            </a:r>
            <a:r>
              <a:rPr lang="en-US" sz="3200" b="1" dirty="0"/>
              <a:t>not be </a:t>
            </a:r>
            <a:r>
              <a:rPr lang="en-US" sz="3200" b="1" dirty="0" smtClean="0"/>
              <a:t>exposed</a:t>
            </a:r>
            <a:r>
              <a:rPr lang="en-US" sz="3200" b="1" dirty="0"/>
              <a:t>.  </a:t>
            </a:r>
            <a:r>
              <a:rPr lang="en-US" sz="3200" b="1" dirty="0" smtClean="0"/>
              <a:t>But </a:t>
            </a:r>
            <a:r>
              <a:rPr lang="en-US" sz="3200" b="1" dirty="0"/>
              <a:t>the one who practices the truth comes to the light, so that it may be plainly evident that his deeds have been done in God.</a:t>
            </a:r>
            <a:endParaRPr lang="en-US" sz="3200" b="1" dirty="0">
              <a:solidFill>
                <a:srgbClr val="FF0000"/>
              </a:solidFill>
            </a:endParaRPr>
          </a:p>
        </p:txBody>
      </p:sp>
      <p:pic>
        <p:nvPicPr>
          <p:cNvPr id="2" name="Picture 1"/>
          <p:cNvPicPr>
            <a:picLocks noChangeAspect="1"/>
          </p:cNvPicPr>
          <p:nvPr/>
        </p:nvPicPr>
        <p:blipFill rotWithShape="1">
          <a:blip r:embed="rId2">
            <a:extLst>
              <a:ext uri="{28A0092B-C50C-407E-A947-70E740481C1C}">
                <a14:useLocalDpi xmlns:a14="http://schemas.microsoft.com/office/drawing/2010/main" val="0"/>
              </a:ext>
            </a:extLst>
          </a:blip>
          <a:srcRect l="4023" r="37809"/>
          <a:stretch/>
        </p:blipFill>
        <p:spPr>
          <a:xfrm>
            <a:off x="5361017" y="0"/>
            <a:ext cx="3782983" cy="4349578"/>
          </a:xfrm>
          <a:prstGeom prst="rect">
            <a:avLst/>
          </a:prstGeom>
        </p:spPr>
      </p:pic>
      <p:sp>
        <p:nvSpPr>
          <p:cNvPr id="3" name="TextBox 2"/>
          <p:cNvSpPr txBox="1"/>
          <p:nvPr/>
        </p:nvSpPr>
        <p:spPr>
          <a:xfrm>
            <a:off x="6993925" y="0"/>
            <a:ext cx="2150076" cy="307777"/>
          </a:xfrm>
          <a:prstGeom prst="rect">
            <a:avLst/>
          </a:prstGeom>
          <a:noFill/>
        </p:spPr>
        <p:txBody>
          <a:bodyPr wrap="square" rtlCol="0">
            <a:spAutoFit/>
          </a:bodyPr>
          <a:lstStyle/>
          <a:p>
            <a:r>
              <a:rPr lang="en-US" sz="1400" dirty="0" smtClean="0"/>
              <a:t>drewcuster.wordpress.com</a:t>
            </a:r>
            <a:endParaRPr lang="en-US" sz="1400" dirty="0"/>
          </a:p>
        </p:txBody>
      </p:sp>
    </p:spTree>
    <p:extLst>
      <p:ext uri="{BB962C8B-B14F-4D97-AF65-F5344CB8AC3E}">
        <p14:creationId xmlns:p14="http://schemas.microsoft.com/office/powerpoint/2010/main" val="150492176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3" name="TextBox 2"/>
          <p:cNvSpPr txBox="1"/>
          <p:nvPr/>
        </p:nvSpPr>
        <p:spPr>
          <a:xfrm>
            <a:off x="0" y="3178309"/>
            <a:ext cx="2522863" cy="584775"/>
          </a:xfrm>
          <a:prstGeom prst="rect">
            <a:avLst/>
          </a:prstGeom>
          <a:noFill/>
        </p:spPr>
        <p:txBody>
          <a:bodyPr wrap="square" rtlCol="0">
            <a:spAutoFit/>
          </a:bodyPr>
          <a:lstStyle/>
          <a:p>
            <a:r>
              <a:rPr lang="en-US" sz="3200" b="1" dirty="0">
                <a:solidFill>
                  <a:prstClr val="white"/>
                </a:solidFill>
              </a:rPr>
              <a:t>Who is Jesus?</a:t>
            </a:r>
          </a:p>
        </p:txBody>
      </p:sp>
      <p:sp>
        <p:nvSpPr>
          <p:cNvPr id="4" name="TextBox 3"/>
          <p:cNvSpPr txBox="1"/>
          <p:nvPr/>
        </p:nvSpPr>
        <p:spPr>
          <a:xfrm>
            <a:off x="3459296" y="577596"/>
            <a:ext cx="5684704" cy="5678478"/>
          </a:xfrm>
          <a:prstGeom prst="rect">
            <a:avLst/>
          </a:prstGeom>
          <a:noFill/>
        </p:spPr>
        <p:txBody>
          <a:bodyPr wrap="square" rtlCol="0">
            <a:spAutoFit/>
          </a:bodyPr>
          <a:lstStyle/>
          <a:p>
            <a:pPr>
              <a:spcBef>
                <a:spcPts val="1800"/>
              </a:spcBef>
            </a:pPr>
            <a:r>
              <a:rPr lang="en-US" sz="3200" dirty="0" smtClean="0">
                <a:solidFill>
                  <a:schemeClr val="bg1"/>
                </a:solidFill>
              </a:rPr>
              <a:t>Empowered to </a:t>
            </a:r>
            <a:r>
              <a:rPr lang="en-US" sz="3200" dirty="0">
                <a:solidFill>
                  <a:schemeClr val="bg1"/>
                </a:solidFill>
              </a:rPr>
              <a:t>do </a:t>
            </a:r>
            <a:r>
              <a:rPr lang="en-US" sz="3200" dirty="0" smtClean="0">
                <a:solidFill>
                  <a:schemeClr val="bg1"/>
                </a:solidFill>
              </a:rPr>
              <a:t>miracles</a:t>
            </a:r>
            <a:endParaRPr lang="en-US" sz="3200" dirty="0">
              <a:solidFill>
                <a:schemeClr val="bg1"/>
              </a:solidFill>
            </a:endParaRPr>
          </a:p>
          <a:p>
            <a:pPr>
              <a:spcBef>
                <a:spcPts val="1800"/>
              </a:spcBef>
            </a:pPr>
            <a:r>
              <a:rPr lang="en-US" sz="3200" dirty="0">
                <a:solidFill>
                  <a:schemeClr val="bg1"/>
                </a:solidFill>
              </a:rPr>
              <a:t>T</a:t>
            </a:r>
            <a:r>
              <a:rPr lang="en-US" sz="3200" dirty="0" smtClean="0">
                <a:solidFill>
                  <a:schemeClr val="bg1"/>
                </a:solidFill>
              </a:rPr>
              <a:t>he </a:t>
            </a:r>
            <a:r>
              <a:rPr lang="en-US" sz="3200" dirty="0">
                <a:solidFill>
                  <a:schemeClr val="bg1"/>
                </a:solidFill>
              </a:rPr>
              <a:t>wisest </a:t>
            </a:r>
            <a:r>
              <a:rPr lang="en-US" sz="3200" dirty="0" smtClean="0">
                <a:solidFill>
                  <a:schemeClr val="bg1"/>
                </a:solidFill>
              </a:rPr>
              <a:t>teacher</a:t>
            </a:r>
          </a:p>
          <a:p>
            <a:pPr>
              <a:spcBef>
                <a:spcPts val="1800"/>
              </a:spcBef>
            </a:pPr>
            <a:r>
              <a:rPr lang="en-US" sz="3200" dirty="0">
                <a:solidFill>
                  <a:schemeClr val="bg1"/>
                </a:solidFill>
              </a:rPr>
              <a:t>T</a:t>
            </a:r>
            <a:r>
              <a:rPr lang="en-US" sz="3200" dirty="0" smtClean="0">
                <a:solidFill>
                  <a:schemeClr val="bg1"/>
                </a:solidFill>
              </a:rPr>
              <a:t>he </a:t>
            </a:r>
            <a:r>
              <a:rPr lang="en-US" sz="3200" dirty="0">
                <a:solidFill>
                  <a:schemeClr val="bg1"/>
                </a:solidFill>
              </a:rPr>
              <a:t>Son of Man, </a:t>
            </a:r>
            <a:r>
              <a:rPr lang="en-US" sz="3200" dirty="0" smtClean="0">
                <a:solidFill>
                  <a:schemeClr val="bg1"/>
                </a:solidFill>
              </a:rPr>
              <a:t>God’s representative </a:t>
            </a:r>
            <a:r>
              <a:rPr lang="en-US" sz="3200" dirty="0">
                <a:solidFill>
                  <a:schemeClr val="bg1"/>
                </a:solidFill>
              </a:rPr>
              <a:t>and eternal king.</a:t>
            </a:r>
          </a:p>
          <a:p>
            <a:pPr>
              <a:spcBef>
                <a:spcPts val="1800"/>
              </a:spcBef>
            </a:pPr>
            <a:r>
              <a:rPr lang="en-US" sz="3200" dirty="0">
                <a:solidFill>
                  <a:schemeClr val="bg1"/>
                </a:solidFill>
              </a:rPr>
              <a:t>T</a:t>
            </a:r>
            <a:r>
              <a:rPr lang="en-US" sz="3200" dirty="0" smtClean="0">
                <a:solidFill>
                  <a:schemeClr val="bg1"/>
                </a:solidFill>
              </a:rPr>
              <a:t>he </a:t>
            </a:r>
            <a:r>
              <a:rPr lang="en-US" sz="3200" dirty="0">
                <a:solidFill>
                  <a:schemeClr val="bg1"/>
                </a:solidFill>
              </a:rPr>
              <a:t>Savior </a:t>
            </a:r>
            <a:r>
              <a:rPr lang="en-US" sz="3200" dirty="0" smtClean="0">
                <a:solidFill>
                  <a:schemeClr val="bg1"/>
                </a:solidFill>
              </a:rPr>
              <a:t>crucified then </a:t>
            </a:r>
            <a:r>
              <a:rPr lang="en-US" sz="3200" dirty="0">
                <a:solidFill>
                  <a:schemeClr val="bg1"/>
                </a:solidFill>
              </a:rPr>
              <a:t>exalted, who brings new and eternal life.</a:t>
            </a:r>
          </a:p>
          <a:p>
            <a:pPr>
              <a:spcBef>
                <a:spcPts val="1800"/>
              </a:spcBef>
            </a:pPr>
            <a:r>
              <a:rPr lang="en-US" sz="3200" dirty="0">
                <a:solidFill>
                  <a:schemeClr val="bg1"/>
                </a:solidFill>
              </a:rPr>
              <a:t>T</a:t>
            </a:r>
            <a:r>
              <a:rPr lang="en-US" sz="3200" dirty="0" smtClean="0">
                <a:solidFill>
                  <a:schemeClr val="bg1"/>
                </a:solidFill>
              </a:rPr>
              <a:t>he </a:t>
            </a:r>
            <a:r>
              <a:rPr lang="en-US" sz="3200" dirty="0">
                <a:solidFill>
                  <a:schemeClr val="bg1"/>
                </a:solidFill>
              </a:rPr>
              <a:t>Son of God sent by </a:t>
            </a:r>
            <a:r>
              <a:rPr lang="en-US" sz="3200" dirty="0" smtClean="0">
                <a:solidFill>
                  <a:schemeClr val="bg1"/>
                </a:solidFill>
              </a:rPr>
              <a:t>the </a:t>
            </a:r>
            <a:r>
              <a:rPr lang="en-US" sz="3200" dirty="0">
                <a:solidFill>
                  <a:schemeClr val="bg1"/>
                </a:solidFill>
              </a:rPr>
              <a:t>Father to offer salvation.</a:t>
            </a:r>
          </a:p>
          <a:p>
            <a:pPr>
              <a:spcBef>
                <a:spcPts val="1800"/>
              </a:spcBef>
            </a:pPr>
            <a:r>
              <a:rPr lang="en-US" sz="3200" dirty="0" smtClean="0">
                <a:solidFill>
                  <a:schemeClr val="bg1"/>
                </a:solidFill>
              </a:rPr>
              <a:t>The </a:t>
            </a:r>
            <a:r>
              <a:rPr lang="en-US" sz="3200" dirty="0">
                <a:solidFill>
                  <a:schemeClr val="bg1"/>
                </a:solidFill>
              </a:rPr>
              <a:t>light that gives life.</a:t>
            </a:r>
            <a:endParaRPr lang="en-US" sz="3200" b="1" dirty="0">
              <a:solidFill>
                <a:schemeClr val="bg1"/>
              </a:solidFill>
            </a:endParaRPr>
          </a:p>
        </p:txBody>
      </p:sp>
      <p:grpSp>
        <p:nvGrpSpPr>
          <p:cNvPr id="5" name="Group 4"/>
          <p:cNvGrpSpPr/>
          <p:nvPr/>
        </p:nvGrpSpPr>
        <p:grpSpPr>
          <a:xfrm>
            <a:off x="2522863" y="990600"/>
            <a:ext cx="982337" cy="4767649"/>
            <a:chOff x="2522863" y="990600"/>
            <a:chExt cx="982337" cy="4767649"/>
          </a:xfrm>
        </p:grpSpPr>
        <p:cxnSp>
          <p:nvCxnSpPr>
            <p:cNvPr id="6" name="Straight Arrow Connector 5"/>
            <p:cNvCxnSpPr/>
            <p:nvPr/>
          </p:nvCxnSpPr>
          <p:spPr>
            <a:xfrm flipV="1">
              <a:off x="2522863" y="990600"/>
              <a:ext cx="982337" cy="2480097"/>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2522863" y="2326455"/>
              <a:ext cx="982337" cy="1144245"/>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522863" y="3470697"/>
              <a:ext cx="959384" cy="1257420"/>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3" idx="3"/>
            </p:cNvCxnSpPr>
            <p:nvPr/>
          </p:nvCxnSpPr>
          <p:spPr>
            <a:xfrm>
              <a:off x="2522863" y="3470697"/>
              <a:ext cx="936433" cy="2287552"/>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p:cNvCxnSpPr>
            <a:stCxn id="3" idx="3"/>
          </p:cNvCxnSpPr>
          <p:nvPr/>
        </p:nvCxnSpPr>
        <p:spPr>
          <a:xfrm flipV="1">
            <a:off x="2522863" y="1610621"/>
            <a:ext cx="982337" cy="1860076"/>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2522863" y="3470697"/>
            <a:ext cx="959384" cy="65273"/>
          </a:xfrm>
          <a:prstGeom prst="straightConnector1">
            <a:avLst/>
          </a:prstGeom>
          <a:ln w="3810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5260343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3" b="23996"/>
          <a:stretch/>
        </p:blipFill>
        <p:spPr>
          <a:xfrm>
            <a:off x="4405616" y="1713470"/>
            <a:ext cx="4738383" cy="5144530"/>
          </a:xfrm>
          <a:prstGeom prst="rect">
            <a:avLst/>
          </a:prstGeom>
        </p:spPr>
      </p:pic>
      <p:sp>
        <p:nvSpPr>
          <p:cNvPr id="4" name="TextBox 3"/>
          <p:cNvSpPr txBox="1"/>
          <p:nvPr/>
        </p:nvSpPr>
        <p:spPr>
          <a:xfrm>
            <a:off x="0" y="0"/>
            <a:ext cx="9144000" cy="5016758"/>
          </a:xfrm>
          <a:prstGeom prst="rect">
            <a:avLst/>
          </a:prstGeom>
          <a:noFill/>
        </p:spPr>
        <p:txBody>
          <a:bodyPr wrap="square" rtlCol="0">
            <a:spAutoFit/>
          </a:bodyPr>
          <a:lstStyle/>
          <a:p>
            <a:r>
              <a:rPr lang="en-US" sz="3200" b="1" dirty="0"/>
              <a:t>John 3.1-2 [NET]:  Now a certain man, a Pharisee named Nicodemus, who was a member of the Jewish ruling council, came to Jesus at night and said to him, “Rabbi, we </a:t>
            </a:r>
            <a:r>
              <a:rPr lang="en-US" sz="3200" b="1" dirty="0" smtClean="0"/>
              <a:t>know</a:t>
            </a:r>
          </a:p>
          <a:p>
            <a:r>
              <a:rPr lang="en-US" sz="3200" b="1" dirty="0" smtClean="0"/>
              <a:t>that </a:t>
            </a:r>
            <a:r>
              <a:rPr lang="en-US" sz="3200" b="1" dirty="0"/>
              <a:t>you are a teacher </a:t>
            </a:r>
            <a:endParaRPr lang="en-US" sz="3200" b="1" dirty="0" smtClean="0"/>
          </a:p>
          <a:p>
            <a:r>
              <a:rPr lang="en-US" sz="3200" b="1" dirty="0" smtClean="0"/>
              <a:t>who </a:t>
            </a:r>
            <a:r>
              <a:rPr lang="en-US" sz="3200" b="1" dirty="0"/>
              <a:t>has come from God</a:t>
            </a:r>
            <a:r>
              <a:rPr lang="en-US" sz="3200" b="1" dirty="0" smtClean="0"/>
              <a:t>.</a:t>
            </a:r>
          </a:p>
          <a:p>
            <a:r>
              <a:rPr lang="en-US" sz="3200" b="1" dirty="0" smtClean="0"/>
              <a:t>For </a:t>
            </a:r>
            <a:r>
              <a:rPr lang="en-US" sz="3200" b="1" dirty="0"/>
              <a:t>no one could </a:t>
            </a:r>
            <a:r>
              <a:rPr lang="en-US" sz="3200" b="1" dirty="0" smtClean="0"/>
              <a:t>perform</a:t>
            </a:r>
          </a:p>
          <a:p>
            <a:r>
              <a:rPr lang="en-US" sz="3200" b="1" dirty="0" smtClean="0"/>
              <a:t>the </a:t>
            </a:r>
            <a:r>
              <a:rPr lang="en-US" sz="3200" b="1" dirty="0"/>
              <a:t>miraculous signs </a:t>
            </a:r>
            <a:r>
              <a:rPr lang="en-US" sz="3200" b="1" dirty="0" smtClean="0"/>
              <a:t>that</a:t>
            </a:r>
          </a:p>
          <a:p>
            <a:r>
              <a:rPr lang="en-US" sz="3200" b="1" dirty="0" smtClean="0"/>
              <a:t>you </a:t>
            </a:r>
            <a:r>
              <a:rPr lang="en-US" sz="3200" b="1" dirty="0"/>
              <a:t>do unless God </a:t>
            </a:r>
            <a:r>
              <a:rPr lang="en-US" sz="3200" b="1" dirty="0" smtClean="0"/>
              <a:t>is</a:t>
            </a:r>
          </a:p>
          <a:p>
            <a:r>
              <a:rPr lang="en-US" sz="3200" b="1" dirty="0" smtClean="0"/>
              <a:t>with </a:t>
            </a:r>
            <a:r>
              <a:rPr lang="en-US" sz="3200" b="1" dirty="0"/>
              <a:t>him.”</a:t>
            </a:r>
          </a:p>
        </p:txBody>
      </p:sp>
    </p:spTree>
    <p:extLst>
      <p:ext uri="{BB962C8B-B14F-4D97-AF65-F5344CB8AC3E}">
        <p14:creationId xmlns:p14="http://schemas.microsoft.com/office/powerpoint/2010/main" val="2686945078"/>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3" b="23996"/>
          <a:stretch/>
        </p:blipFill>
        <p:spPr>
          <a:xfrm>
            <a:off x="4405616" y="1713470"/>
            <a:ext cx="4738383" cy="5144530"/>
          </a:xfrm>
          <a:prstGeom prst="rect">
            <a:avLst/>
          </a:prstGeom>
        </p:spPr>
      </p:pic>
      <p:sp>
        <p:nvSpPr>
          <p:cNvPr id="4" name="TextBox 3"/>
          <p:cNvSpPr txBox="1"/>
          <p:nvPr/>
        </p:nvSpPr>
        <p:spPr>
          <a:xfrm>
            <a:off x="0" y="0"/>
            <a:ext cx="9144000" cy="5016758"/>
          </a:xfrm>
          <a:prstGeom prst="rect">
            <a:avLst/>
          </a:prstGeom>
          <a:noFill/>
        </p:spPr>
        <p:txBody>
          <a:bodyPr wrap="square" rtlCol="0">
            <a:spAutoFit/>
          </a:bodyPr>
          <a:lstStyle/>
          <a:p>
            <a:r>
              <a:rPr lang="en-US" sz="3200" b="1" dirty="0"/>
              <a:t>John 3.1-2 [NET]:  Now a certain man, a Pharisee named Nicodemus, who was a member of the Jewish ruling council, </a:t>
            </a:r>
            <a:r>
              <a:rPr lang="en-US" sz="3200" b="1" u="sng" dirty="0">
                <a:solidFill>
                  <a:srgbClr val="FF0000"/>
                </a:solidFill>
              </a:rPr>
              <a:t>came to Jesus at night </a:t>
            </a:r>
            <a:r>
              <a:rPr lang="en-US" sz="3200" b="1" dirty="0"/>
              <a:t>and said to him, “Rabbi, we </a:t>
            </a:r>
            <a:r>
              <a:rPr lang="en-US" sz="3200" b="1" dirty="0" smtClean="0"/>
              <a:t>know</a:t>
            </a:r>
          </a:p>
          <a:p>
            <a:r>
              <a:rPr lang="en-US" sz="3200" b="1" dirty="0" smtClean="0"/>
              <a:t>that </a:t>
            </a:r>
            <a:r>
              <a:rPr lang="en-US" sz="3200" b="1" dirty="0"/>
              <a:t>you are a teacher </a:t>
            </a:r>
            <a:endParaRPr lang="en-US" sz="3200" b="1" dirty="0" smtClean="0"/>
          </a:p>
          <a:p>
            <a:r>
              <a:rPr lang="en-US" sz="3200" b="1" dirty="0" smtClean="0"/>
              <a:t>who </a:t>
            </a:r>
            <a:r>
              <a:rPr lang="en-US" sz="3200" b="1" dirty="0"/>
              <a:t>has come from God</a:t>
            </a:r>
            <a:r>
              <a:rPr lang="en-US" sz="3200" b="1" dirty="0" smtClean="0"/>
              <a:t>.</a:t>
            </a:r>
          </a:p>
          <a:p>
            <a:r>
              <a:rPr lang="en-US" sz="3200" b="1" dirty="0" smtClean="0"/>
              <a:t>For </a:t>
            </a:r>
            <a:r>
              <a:rPr lang="en-US" sz="3200" b="1" dirty="0"/>
              <a:t>no one could </a:t>
            </a:r>
            <a:r>
              <a:rPr lang="en-US" sz="3200" b="1" dirty="0" smtClean="0"/>
              <a:t>perform</a:t>
            </a:r>
          </a:p>
          <a:p>
            <a:r>
              <a:rPr lang="en-US" sz="3200" b="1" dirty="0" smtClean="0"/>
              <a:t>the </a:t>
            </a:r>
            <a:r>
              <a:rPr lang="en-US" sz="3200" b="1" dirty="0"/>
              <a:t>miraculous signs </a:t>
            </a:r>
            <a:r>
              <a:rPr lang="en-US" sz="3200" b="1" dirty="0" smtClean="0"/>
              <a:t>that</a:t>
            </a:r>
          </a:p>
          <a:p>
            <a:r>
              <a:rPr lang="en-US" sz="3200" b="1" dirty="0" smtClean="0"/>
              <a:t>you </a:t>
            </a:r>
            <a:r>
              <a:rPr lang="en-US" sz="3200" b="1" dirty="0"/>
              <a:t>do unless God </a:t>
            </a:r>
            <a:r>
              <a:rPr lang="en-US" sz="3200" b="1" dirty="0" smtClean="0"/>
              <a:t>is</a:t>
            </a:r>
          </a:p>
          <a:p>
            <a:r>
              <a:rPr lang="en-US" sz="3200" b="1" dirty="0" smtClean="0"/>
              <a:t>with </a:t>
            </a:r>
            <a:r>
              <a:rPr lang="en-US" sz="3200" b="1" dirty="0"/>
              <a:t>him.”</a:t>
            </a:r>
          </a:p>
        </p:txBody>
      </p:sp>
    </p:spTree>
    <p:extLst>
      <p:ext uri="{BB962C8B-B14F-4D97-AF65-F5344CB8AC3E}">
        <p14:creationId xmlns:p14="http://schemas.microsoft.com/office/powerpoint/2010/main" val="924045389"/>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cstate="print">
            <a:extLst>
              <a:ext uri="{28A0092B-C50C-407E-A947-70E740481C1C}">
                <a14:useLocalDpi xmlns:a14="http://schemas.microsoft.com/office/drawing/2010/main" val="0"/>
              </a:ext>
            </a:extLst>
          </a:blip>
          <a:srcRect t="3" b="23996"/>
          <a:stretch/>
        </p:blipFill>
        <p:spPr>
          <a:xfrm>
            <a:off x="4405616" y="1713470"/>
            <a:ext cx="4738383" cy="5144530"/>
          </a:xfrm>
          <a:prstGeom prst="rect">
            <a:avLst/>
          </a:prstGeom>
        </p:spPr>
      </p:pic>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3.1-2 [NET]:  </a:t>
            </a:r>
            <a:r>
              <a:rPr lang="en-US" sz="3200" b="1" dirty="0">
                <a:solidFill>
                  <a:srgbClr val="FF0000"/>
                </a:solidFill>
              </a:rPr>
              <a:t>Now</a:t>
            </a:r>
            <a:r>
              <a:rPr lang="en-US" sz="3200" b="1" dirty="0"/>
              <a:t> a certain man, a Pharisee named Nicodemus, who was a member of the Jewish ruling council, </a:t>
            </a:r>
            <a:r>
              <a:rPr lang="en-US" sz="3200" b="1" u="sng" dirty="0">
                <a:solidFill>
                  <a:srgbClr val="FF0000"/>
                </a:solidFill>
              </a:rPr>
              <a:t>came to Jesus at night </a:t>
            </a:r>
            <a:r>
              <a:rPr lang="en-US" sz="3200" b="1" dirty="0"/>
              <a:t>and said to him, “Rabbi, we </a:t>
            </a:r>
            <a:r>
              <a:rPr lang="en-US" sz="3200" b="1" dirty="0" smtClean="0"/>
              <a:t>know</a:t>
            </a:r>
          </a:p>
          <a:p>
            <a:r>
              <a:rPr lang="en-US" sz="3200" b="1" dirty="0" smtClean="0"/>
              <a:t>that </a:t>
            </a:r>
            <a:r>
              <a:rPr lang="en-US" sz="3200" b="1" dirty="0"/>
              <a:t>you are a teacher </a:t>
            </a:r>
            <a:endParaRPr lang="en-US" sz="3200" b="1" dirty="0" smtClean="0"/>
          </a:p>
          <a:p>
            <a:r>
              <a:rPr lang="en-US" sz="3200" b="1" dirty="0" smtClean="0"/>
              <a:t>who </a:t>
            </a:r>
            <a:r>
              <a:rPr lang="en-US" sz="3200" b="1" dirty="0"/>
              <a:t>has come from God</a:t>
            </a:r>
            <a:r>
              <a:rPr lang="en-US" sz="3200" b="1" dirty="0" smtClean="0"/>
              <a:t>.</a:t>
            </a:r>
          </a:p>
          <a:p>
            <a:r>
              <a:rPr lang="en-US" sz="3200" b="1" dirty="0" smtClean="0"/>
              <a:t>For </a:t>
            </a:r>
            <a:r>
              <a:rPr lang="en-US" sz="3200" b="1" dirty="0"/>
              <a:t>no one could </a:t>
            </a:r>
            <a:r>
              <a:rPr lang="en-US" sz="3200" b="1" dirty="0" smtClean="0"/>
              <a:t>perform</a:t>
            </a:r>
          </a:p>
          <a:p>
            <a:r>
              <a:rPr lang="en-US" sz="3200" b="1" dirty="0" smtClean="0"/>
              <a:t>the </a:t>
            </a:r>
            <a:r>
              <a:rPr lang="en-US" sz="3200" b="1" dirty="0"/>
              <a:t>miraculous signs </a:t>
            </a:r>
            <a:r>
              <a:rPr lang="en-US" sz="3200" b="1" dirty="0" smtClean="0"/>
              <a:t>that</a:t>
            </a:r>
          </a:p>
          <a:p>
            <a:r>
              <a:rPr lang="en-US" sz="3200" b="1" dirty="0" smtClean="0"/>
              <a:t>you </a:t>
            </a:r>
            <a:r>
              <a:rPr lang="en-US" sz="3200" b="1" dirty="0"/>
              <a:t>do unless God </a:t>
            </a:r>
            <a:r>
              <a:rPr lang="en-US" sz="3200" b="1" dirty="0" smtClean="0"/>
              <a:t>is</a:t>
            </a:r>
          </a:p>
          <a:p>
            <a:r>
              <a:rPr lang="en-US" sz="3200" b="1" dirty="0" smtClean="0"/>
              <a:t>with </a:t>
            </a:r>
            <a:r>
              <a:rPr lang="en-US" sz="3200" b="1" dirty="0"/>
              <a:t>him</a:t>
            </a:r>
            <a:r>
              <a:rPr lang="en-US" sz="3200" b="1" dirty="0" smtClean="0"/>
              <a:t>.”</a:t>
            </a:r>
          </a:p>
          <a:p>
            <a:endParaRPr lang="en-US" sz="3200" b="1" dirty="0"/>
          </a:p>
          <a:p>
            <a:r>
              <a:rPr lang="el-GR" sz="3200" b="1" dirty="0">
                <a:solidFill>
                  <a:srgbClr val="FF0000"/>
                </a:solidFill>
              </a:rPr>
              <a:t>δ</a:t>
            </a:r>
            <a:r>
              <a:rPr lang="el-GR" sz="3200" b="1" dirty="0" smtClean="0">
                <a:solidFill>
                  <a:srgbClr val="FF0000"/>
                </a:solidFill>
              </a:rPr>
              <a:t>έ</a:t>
            </a:r>
            <a:r>
              <a:rPr lang="en-US" sz="3200" b="1" dirty="0" smtClean="0">
                <a:solidFill>
                  <a:srgbClr val="FF0000"/>
                </a:solidFill>
              </a:rPr>
              <a:t> signals a new topic </a:t>
            </a:r>
          </a:p>
          <a:p>
            <a:r>
              <a:rPr lang="en-US" sz="3200" b="1" dirty="0" smtClean="0">
                <a:solidFill>
                  <a:srgbClr val="FF0000"/>
                </a:solidFill>
              </a:rPr>
              <a:t>related to the previous</a:t>
            </a:r>
          </a:p>
          <a:p>
            <a:r>
              <a:rPr lang="en-US" sz="3200" b="1" dirty="0" smtClean="0">
                <a:solidFill>
                  <a:srgbClr val="FF0000"/>
                </a:solidFill>
              </a:rPr>
              <a:t>topic in 2.23-25.</a:t>
            </a:r>
            <a:endParaRPr lang="en-US" sz="3200" b="1" dirty="0">
              <a:solidFill>
                <a:srgbClr val="FF0000"/>
              </a:solidFill>
            </a:endParaRPr>
          </a:p>
        </p:txBody>
      </p:sp>
      <p:cxnSp>
        <p:nvCxnSpPr>
          <p:cNvPr id="3" name="Straight Arrow Connector 2"/>
          <p:cNvCxnSpPr/>
          <p:nvPr/>
        </p:nvCxnSpPr>
        <p:spPr>
          <a:xfrm flipH="1">
            <a:off x="2100649" y="551935"/>
            <a:ext cx="1375719" cy="4802660"/>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35631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3.3-4:  Jesus replied, “</a:t>
            </a:r>
            <a:r>
              <a:rPr lang="en-US" sz="3200" b="1" dirty="0">
                <a:solidFill>
                  <a:srgbClr val="FF0000"/>
                </a:solidFill>
              </a:rPr>
              <a:t>I tell you the solemn truth</a:t>
            </a:r>
            <a:r>
              <a:rPr lang="en-US" sz="3200" b="1" dirty="0"/>
              <a:t>, unless a person is </a:t>
            </a:r>
            <a:endParaRPr lang="en-US" sz="3200" b="1" dirty="0" smtClean="0"/>
          </a:p>
          <a:p>
            <a:r>
              <a:rPr lang="en-US" sz="3200" b="1" dirty="0" smtClean="0"/>
              <a:t>born from above, </a:t>
            </a:r>
            <a:r>
              <a:rPr lang="en-US" sz="3200" b="1" dirty="0"/>
              <a:t>he cannot </a:t>
            </a:r>
            <a:endParaRPr lang="en-US" sz="3200" b="1" dirty="0" smtClean="0"/>
          </a:p>
          <a:p>
            <a:r>
              <a:rPr lang="en-US" sz="3200" b="1" dirty="0" smtClean="0"/>
              <a:t>see </a:t>
            </a:r>
            <a:r>
              <a:rPr lang="en-US" sz="3200" b="1" dirty="0"/>
              <a:t>the kingdom of God</a:t>
            </a:r>
            <a:r>
              <a:rPr lang="en-US" sz="3200" b="1" dirty="0" smtClean="0"/>
              <a:t>.”  </a:t>
            </a:r>
          </a:p>
          <a:p>
            <a:endParaRPr lang="en-US" sz="3200" b="1" dirty="0" smtClean="0"/>
          </a:p>
          <a:p>
            <a:endParaRPr lang="en-US" sz="3200" dirty="0">
              <a:solidFill>
                <a:srgbClr val="FF0000"/>
              </a:solidFill>
            </a:endParaRPr>
          </a:p>
          <a:p>
            <a:endParaRPr lang="en-US" sz="3200" b="1" dirty="0" smtClean="0"/>
          </a:p>
          <a:p>
            <a:endParaRPr lang="en-US" sz="3200" b="1" dirty="0"/>
          </a:p>
          <a:p>
            <a:r>
              <a:rPr lang="en-US" sz="3200" b="1" dirty="0" smtClean="0"/>
              <a:t>Nicodemus </a:t>
            </a:r>
            <a:r>
              <a:rPr lang="en-US" sz="3200" b="1" dirty="0"/>
              <a:t>said to him, </a:t>
            </a:r>
            <a:endParaRPr lang="en-US" sz="3200" b="1" dirty="0" smtClean="0"/>
          </a:p>
          <a:p>
            <a:r>
              <a:rPr lang="en-US" sz="3200" b="1" dirty="0" smtClean="0"/>
              <a:t>“</a:t>
            </a:r>
            <a:r>
              <a:rPr lang="en-US" sz="3200" b="1" dirty="0"/>
              <a:t>How can a man be born </a:t>
            </a:r>
            <a:endParaRPr lang="en-US" sz="3200" b="1" dirty="0" smtClean="0"/>
          </a:p>
          <a:p>
            <a:r>
              <a:rPr lang="en-US" sz="3200" b="1" dirty="0" smtClean="0"/>
              <a:t>when </a:t>
            </a:r>
            <a:r>
              <a:rPr lang="en-US" sz="3200" b="1" dirty="0"/>
              <a:t>he is old? He </a:t>
            </a:r>
            <a:r>
              <a:rPr lang="en-US" sz="3200" b="1" dirty="0" smtClean="0"/>
              <a:t>cannot </a:t>
            </a:r>
          </a:p>
          <a:p>
            <a:r>
              <a:rPr lang="en-US" sz="3200" b="1" dirty="0" smtClean="0"/>
              <a:t>enter </a:t>
            </a:r>
            <a:r>
              <a:rPr lang="en-US" sz="3200" b="1" dirty="0"/>
              <a:t>his </a:t>
            </a:r>
            <a:r>
              <a:rPr lang="en-US" sz="3200" b="1" dirty="0" smtClean="0"/>
              <a:t>mother's womb </a:t>
            </a:r>
          </a:p>
          <a:p>
            <a:r>
              <a:rPr lang="en-US" sz="3200" b="1" dirty="0" smtClean="0"/>
              <a:t>and </a:t>
            </a:r>
            <a:r>
              <a:rPr lang="en-US" sz="3200" b="1" dirty="0"/>
              <a:t>be born a </a:t>
            </a:r>
            <a:r>
              <a:rPr lang="en-US" sz="3200" b="1" dirty="0" smtClean="0"/>
              <a:t>second time</a:t>
            </a:r>
            <a:r>
              <a:rPr lang="en-US" sz="3200" b="1" dirty="0"/>
              <a:t>, </a:t>
            </a:r>
            <a:endParaRPr lang="en-US" sz="3200" b="1" dirty="0" smtClean="0"/>
          </a:p>
          <a:p>
            <a:r>
              <a:rPr lang="en-US" sz="3200" b="1" dirty="0" smtClean="0"/>
              <a:t>can </a:t>
            </a:r>
            <a:r>
              <a:rPr lang="en-US" sz="3200" b="1" dirty="0"/>
              <a:t>he?” </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3998" r="30004"/>
          <a:stretch/>
        </p:blipFill>
        <p:spPr>
          <a:xfrm>
            <a:off x="4937760" y="618266"/>
            <a:ext cx="4206240" cy="6239734"/>
          </a:xfrm>
          <a:prstGeom prst="rect">
            <a:avLst/>
          </a:prstGeom>
        </p:spPr>
      </p:pic>
      <p:sp>
        <p:nvSpPr>
          <p:cNvPr id="5" name="TextBox 4"/>
          <p:cNvSpPr txBox="1"/>
          <p:nvPr/>
        </p:nvSpPr>
        <p:spPr>
          <a:xfrm>
            <a:off x="8036653" y="6550223"/>
            <a:ext cx="1107347" cy="307777"/>
          </a:xfrm>
          <a:prstGeom prst="rect">
            <a:avLst/>
          </a:prstGeom>
          <a:noFill/>
        </p:spPr>
        <p:txBody>
          <a:bodyPr wrap="square" rtlCol="0">
            <a:spAutoFit/>
          </a:bodyPr>
          <a:lstStyle/>
          <a:p>
            <a:r>
              <a:rPr lang="en-US" sz="1400" dirty="0" smtClean="0"/>
              <a:t>Taylor James</a:t>
            </a:r>
            <a:endParaRPr lang="en-US" sz="1400" dirty="0"/>
          </a:p>
        </p:txBody>
      </p:sp>
    </p:spTree>
    <p:extLst>
      <p:ext uri="{BB962C8B-B14F-4D97-AF65-F5344CB8AC3E}">
        <p14:creationId xmlns:p14="http://schemas.microsoft.com/office/powerpoint/2010/main" val="771779526"/>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0"/>
            <a:ext cx="9144000" cy="6986528"/>
          </a:xfrm>
          <a:prstGeom prst="rect">
            <a:avLst/>
          </a:prstGeom>
          <a:noFill/>
        </p:spPr>
        <p:txBody>
          <a:bodyPr wrap="square" rtlCol="0">
            <a:spAutoFit/>
          </a:bodyPr>
          <a:lstStyle/>
          <a:p>
            <a:r>
              <a:rPr lang="en-US" sz="3200" b="1" dirty="0"/>
              <a:t>John 3.3-4:  Jesus replied, “I tell you the solemn truth, unless a person is </a:t>
            </a:r>
            <a:endParaRPr lang="en-US" sz="3200" b="1" dirty="0" smtClean="0"/>
          </a:p>
          <a:p>
            <a:r>
              <a:rPr lang="en-US" sz="3200" b="1" dirty="0" smtClean="0"/>
              <a:t>born </a:t>
            </a:r>
            <a:r>
              <a:rPr lang="en-US" sz="3200" b="1" dirty="0">
                <a:solidFill>
                  <a:srgbClr val="FF0000"/>
                </a:solidFill>
              </a:rPr>
              <a:t>from </a:t>
            </a:r>
            <a:r>
              <a:rPr lang="en-US" sz="3200" b="1" dirty="0" smtClean="0">
                <a:solidFill>
                  <a:srgbClr val="FF0000"/>
                </a:solidFill>
              </a:rPr>
              <a:t>above</a:t>
            </a:r>
            <a:r>
              <a:rPr lang="en-US" sz="3200" b="1" dirty="0" smtClean="0"/>
              <a:t>, </a:t>
            </a:r>
            <a:r>
              <a:rPr lang="en-US" sz="3200" b="1" dirty="0"/>
              <a:t>he cannot </a:t>
            </a:r>
            <a:endParaRPr lang="en-US" sz="3200" b="1" dirty="0" smtClean="0"/>
          </a:p>
          <a:p>
            <a:r>
              <a:rPr lang="en-US" sz="3200" b="1" dirty="0" smtClean="0"/>
              <a:t>see </a:t>
            </a:r>
            <a:r>
              <a:rPr lang="en-US" sz="3200" b="1" dirty="0"/>
              <a:t>the kingdom of God</a:t>
            </a:r>
            <a:r>
              <a:rPr lang="en-US" sz="3200" b="1" dirty="0" smtClean="0"/>
              <a:t>.”  </a:t>
            </a:r>
          </a:p>
          <a:p>
            <a:endParaRPr lang="en-US" sz="3200" b="1" dirty="0" smtClean="0"/>
          </a:p>
          <a:p>
            <a:r>
              <a:rPr lang="el-GR" sz="3200" b="1" dirty="0" smtClean="0">
                <a:solidFill>
                  <a:srgbClr val="FF0000"/>
                </a:solidFill>
                <a:latin typeface="Times New Roman" panose="02020603050405020304" pitchFamily="18" charset="0"/>
                <a:cs typeface="Times New Roman" panose="02020603050405020304" pitchFamily="18" charset="0"/>
              </a:rPr>
              <a:t>ἄνωθεν</a:t>
            </a:r>
            <a:r>
              <a:rPr lang="en-US" sz="3200" b="1" dirty="0" smtClean="0">
                <a:solidFill>
                  <a:srgbClr val="FF0000"/>
                </a:solidFill>
              </a:rPr>
              <a:t> = again/from above</a:t>
            </a:r>
            <a:endParaRPr lang="en-US" sz="3200" b="1" dirty="0">
              <a:solidFill>
                <a:srgbClr val="FF0000"/>
              </a:solidFill>
            </a:endParaRPr>
          </a:p>
          <a:p>
            <a:endParaRPr lang="en-US" sz="3200" b="1" dirty="0" smtClean="0"/>
          </a:p>
          <a:p>
            <a:endParaRPr lang="en-US" sz="3200" b="1" dirty="0"/>
          </a:p>
          <a:p>
            <a:r>
              <a:rPr lang="en-US" sz="3200" b="1" dirty="0" smtClean="0"/>
              <a:t>Nicodemus </a:t>
            </a:r>
            <a:r>
              <a:rPr lang="en-US" sz="3200" b="1" dirty="0"/>
              <a:t>said to him, </a:t>
            </a:r>
            <a:endParaRPr lang="en-US" sz="3200" b="1" dirty="0" smtClean="0"/>
          </a:p>
          <a:p>
            <a:r>
              <a:rPr lang="en-US" sz="3200" b="1" dirty="0" smtClean="0"/>
              <a:t>“</a:t>
            </a:r>
            <a:r>
              <a:rPr lang="en-US" sz="3200" b="1" dirty="0"/>
              <a:t>How can a man be born </a:t>
            </a:r>
            <a:endParaRPr lang="en-US" sz="3200" b="1" dirty="0" smtClean="0"/>
          </a:p>
          <a:p>
            <a:r>
              <a:rPr lang="en-US" sz="3200" b="1" dirty="0" smtClean="0"/>
              <a:t>when </a:t>
            </a:r>
            <a:r>
              <a:rPr lang="en-US" sz="3200" b="1" dirty="0"/>
              <a:t>he is old? He </a:t>
            </a:r>
            <a:r>
              <a:rPr lang="en-US" sz="3200" b="1" dirty="0" smtClean="0"/>
              <a:t>cannot </a:t>
            </a:r>
          </a:p>
          <a:p>
            <a:r>
              <a:rPr lang="en-US" sz="3200" b="1" dirty="0" smtClean="0"/>
              <a:t>enter </a:t>
            </a:r>
            <a:r>
              <a:rPr lang="en-US" sz="3200" b="1" dirty="0"/>
              <a:t>his </a:t>
            </a:r>
            <a:r>
              <a:rPr lang="en-US" sz="3200" b="1" dirty="0" smtClean="0"/>
              <a:t>mother's womb </a:t>
            </a:r>
          </a:p>
          <a:p>
            <a:r>
              <a:rPr lang="en-US" sz="3200" b="1" dirty="0" smtClean="0"/>
              <a:t>and </a:t>
            </a:r>
            <a:r>
              <a:rPr lang="en-US" sz="3200" b="1" dirty="0"/>
              <a:t>be born a </a:t>
            </a:r>
            <a:r>
              <a:rPr lang="en-US" sz="3200" b="1" dirty="0" smtClean="0"/>
              <a:t>second time</a:t>
            </a:r>
            <a:r>
              <a:rPr lang="en-US" sz="3200" b="1" dirty="0"/>
              <a:t>, </a:t>
            </a:r>
            <a:endParaRPr lang="en-US" sz="3200" b="1" dirty="0" smtClean="0"/>
          </a:p>
          <a:p>
            <a:r>
              <a:rPr lang="en-US" sz="3200" b="1" dirty="0" smtClean="0"/>
              <a:t>can </a:t>
            </a:r>
            <a:r>
              <a:rPr lang="en-US" sz="3200" b="1" dirty="0"/>
              <a:t>he?” </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23998" r="30004"/>
          <a:stretch/>
        </p:blipFill>
        <p:spPr>
          <a:xfrm>
            <a:off x="4937760" y="618266"/>
            <a:ext cx="4206240" cy="6239734"/>
          </a:xfrm>
          <a:prstGeom prst="rect">
            <a:avLst/>
          </a:prstGeom>
        </p:spPr>
      </p:pic>
      <p:sp>
        <p:nvSpPr>
          <p:cNvPr id="5" name="TextBox 4"/>
          <p:cNvSpPr txBox="1"/>
          <p:nvPr/>
        </p:nvSpPr>
        <p:spPr>
          <a:xfrm>
            <a:off x="8036653" y="6550223"/>
            <a:ext cx="1107347" cy="307777"/>
          </a:xfrm>
          <a:prstGeom prst="rect">
            <a:avLst/>
          </a:prstGeom>
          <a:noFill/>
        </p:spPr>
        <p:txBody>
          <a:bodyPr wrap="square" rtlCol="0">
            <a:spAutoFit/>
          </a:bodyPr>
          <a:lstStyle/>
          <a:p>
            <a:r>
              <a:rPr lang="en-US" sz="1400" dirty="0" smtClean="0"/>
              <a:t>Taylor James</a:t>
            </a:r>
            <a:endParaRPr lang="en-US" sz="1400" dirty="0"/>
          </a:p>
        </p:txBody>
      </p:sp>
      <p:cxnSp>
        <p:nvCxnSpPr>
          <p:cNvPr id="7" name="Straight Arrow Connector 6"/>
          <p:cNvCxnSpPr/>
          <p:nvPr/>
        </p:nvCxnSpPr>
        <p:spPr>
          <a:xfrm flipH="1">
            <a:off x="1350628" y="1526796"/>
            <a:ext cx="8389" cy="1040235"/>
          </a:xfrm>
          <a:prstGeom prst="straightConnector1">
            <a:avLst/>
          </a:prstGeom>
          <a:ln w="508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460341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2333685"/>
            <a:ext cx="9144000" cy="4524315"/>
          </a:xfrm>
          <a:prstGeom prst="rect">
            <a:avLst/>
          </a:prstGeom>
          <a:noFill/>
        </p:spPr>
        <p:txBody>
          <a:bodyPr wrap="square" rtlCol="0">
            <a:spAutoFit/>
          </a:bodyPr>
          <a:lstStyle/>
          <a:p>
            <a:r>
              <a:rPr lang="en-US" sz="3200" b="1" dirty="0"/>
              <a:t>John 3.5-8:  Jesus answered, “I tell you the solemn truth, unless a person is born of </a:t>
            </a:r>
            <a:r>
              <a:rPr lang="en-US" sz="3200" b="1" dirty="0">
                <a:solidFill>
                  <a:srgbClr val="FF0000"/>
                </a:solidFill>
              </a:rPr>
              <a:t>water</a:t>
            </a:r>
            <a:r>
              <a:rPr lang="en-US" sz="3200" b="1" dirty="0"/>
              <a:t> and </a:t>
            </a:r>
            <a:r>
              <a:rPr lang="en-US" sz="3200" b="1" dirty="0">
                <a:solidFill>
                  <a:srgbClr val="FF0000"/>
                </a:solidFill>
              </a:rPr>
              <a:t>spirit</a:t>
            </a:r>
            <a:r>
              <a:rPr lang="en-US" sz="3200" b="1" dirty="0"/>
              <a:t>, he cannot enter the kingdom of God. What is born of the flesh is flesh, and what is born of the </a:t>
            </a:r>
            <a:r>
              <a:rPr lang="en-US" sz="3200" b="1" dirty="0">
                <a:solidFill>
                  <a:srgbClr val="FF0000"/>
                </a:solidFill>
              </a:rPr>
              <a:t>Spirit</a:t>
            </a:r>
            <a:r>
              <a:rPr lang="en-US" sz="3200" b="1" dirty="0"/>
              <a:t> is spirit. Do not be amazed that I said to you, ‘You must all be born from above.’  The wind blows wherever it will, and you hear the sound it makes, but do not know where it comes from and where it is going. So it is with everyone who is born of the Spirit.”</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363" b="53244"/>
          <a:stretch/>
        </p:blipFill>
        <p:spPr>
          <a:xfrm>
            <a:off x="0" y="0"/>
            <a:ext cx="9144000" cy="2286000"/>
          </a:xfrm>
          <a:prstGeom prst="rect">
            <a:avLst/>
          </a:prstGeom>
        </p:spPr>
      </p:pic>
    </p:spTree>
    <p:extLst>
      <p:ext uri="{BB962C8B-B14F-4D97-AF65-F5344CB8AC3E}">
        <p14:creationId xmlns:p14="http://schemas.microsoft.com/office/powerpoint/2010/main" val="2331122745"/>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2333685"/>
            <a:ext cx="9144000" cy="4524315"/>
          </a:xfrm>
          <a:prstGeom prst="rect">
            <a:avLst/>
          </a:prstGeom>
          <a:noFill/>
        </p:spPr>
        <p:txBody>
          <a:bodyPr wrap="square" rtlCol="0">
            <a:spAutoFit/>
          </a:bodyPr>
          <a:lstStyle/>
          <a:p>
            <a:r>
              <a:rPr lang="en-US" sz="3200" b="1" dirty="0"/>
              <a:t>Ezekiel 36.25-27 [NASB]: </a:t>
            </a:r>
            <a:r>
              <a:rPr lang="en-US" sz="3200" b="1" dirty="0" smtClean="0"/>
              <a:t>“</a:t>
            </a:r>
            <a:r>
              <a:rPr lang="en-US" sz="3200" b="1" dirty="0"/>
              <a:t>Then I will sprinkle clean </a:t>
            </a:r>
            <a:r>
              <a:rPr lang="en-US" sz="3200" b="1" dirty="0">
                <a:solidFill>
                  <a:srgbClr val="FF0000"/>
                </a:solidFill>
              </a:rPr>
              <a:t>water</a:t>
            </a:r>
            <a:r>
              <a:rPr lang="en-US" sz="3200" b="1" dirty="0"/>
              <a:t> on you, and you will be clean; I will cleanse you from all your filthiness and from all your idols.  Moreover, I will give you a new heart and put a new </a:t>
            </a:r>
            <a:r>
              <a:rPr lang="en-US" sz="3200" b="1" dirty="0">
                <a:solidFill>
                  <a:srgbClr val="FF0000"/>
                </a:solidFill>
              </a:rPr>
              <a:t>spirit</a:t>
            </a:r>
            <a:r>
              <a:rPr lang="en-US" sz="3200" b="1" dirty="0"/>
              <a:t> within you; and I will remove the heart of stone from your flesh and give you a heart of flesh.  I will put </a:t>
            </a:r>
            <a:r>
              <a:rPr lang="en-US" sz="3200" b="1" dirty="0">
                <a:solidFill>
                  <a:srgbClr val="FF0000"/>
                </a:solidFill>
              </a:rPr>
              <a:t>My Spirit </a:t>
            </a:r>
            <a:r>
              <a:rPr lang="en-US" sz="3200" b="1" dirty="0"/>
              <a:t>within you and cause you to walk in My statutes, and you will be careful to observe My ordinances.”</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363" b="53244"/>
          <a:stretch/>
        </p:blipFill>
        <p:spPr>
          <a:xfrm>
            <a:off x="0" y="0"/>
            <a:ext cx="9144000" cy="2286000"/>
          </a:xfrm>
          <a:prstGeom prst="rect">
            <a:avLst/>
          </a:prstGeom>
        </p:spPr>
      </p:pic>
    </p:spTree>
    <p:extLst>
      <p:ext uri="{BB962C8B-B14F-4D97-AF65-F5344CB8AC3E}">
        <p14:creationId xmlns:p14="http://schemas.microsoft.com/office/powerpoint/2010/main" val="1169354154"/>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5DEC7"/>
        </a:solidFill>
        <a:effectLst/>
      </p:bgPr>
    </p:bg>
    <p:spTree>
      <p:nvGrpSpPr>
        <p:cNvPr id="1" name=""/>
        <p:cNvGrpSpPr/>
        <p:nvPr/>
      </p:nvGrpSpPr>
      <p:grpSpPr>
        <a:xfrm>
          <a:off x="0" y="0"/>
          <a:ext cx="0" cy="0"/>
          <a:chOff x="0" y="0"/>
          <a:chExt cx="0" cy="0"/>
        </a:xfrm>
      </p:grpSpPr>
      <p:sp>
        <p:nvSpPr>
          <p:cNvPr id="4" name="TextBox 3"/>
          <p:cNvSpPr txBox="1"/>
          <p:nvPr/>
        </p:nvSpPr>
        <p:spPr>
          <a:xfrm>
            <a:off x="0" y="2333685"/>
            <a:ext cx="9144000" cy="4524315"/>
          </a:xfrm>
          <a:prstGeom prst="rect">
            <a:avLst/>
          </a:prstGeom>
          <a:noFill/>
        </p:spPr>
        <p:txBody>
          <a:bodyPr wrap="square" rtlCol="0">
            <a:spAutoFit/>
          </a:bodyPr>
          <a:lstStyle/>
          <a:p>
            <a:r>
              <a:rPr lang="en-US" sz="3200" b="1" dirty="0"/>
              <a:t>John 3.5-8:  Jesus answered, “I tell you the solemn truth, unless a person is born of </a:t>
            </a:r>
            <a:r>
              <a:rPr lang="en-US" sz="3200" b="1" dirty="0">
                <a:solidFill>
                  <a:srgbClr val="FF0000"/>
                </a:solidFill>
              </a:rPr>
              <a:t>water</a:t>
            </a:r>
            <a:r>
              <a:rPr lang="en-US" sz="3200" b="1" dirty="0"/>
              <a:t> and </a:t>
            </a:r>
            <a:r>
              <a:rPr lang="en-US" sz="3200" b="1" dirty="0">
                <a:solidFill>
                  <a:srgbClr val="FF0000"/>
                </a:solidFill>
              </a:rPr>
              <a:t>spirit</a:t>
            </a:r>
            <a:r>
              <a:rPr lang="en-US" sz="3200" b="1" dirty="0"/>
              <a:t>, he cannot enter the kingdom of God. What is born of the flesh is flesh, and what is born of the </a:t>
            </a:r>
            <a:r>
              <a:rPr lang="en-US" sz="3200" b="1" dirty="0">
                <a:solidFill>
                  <a:srgbClr val="FF0000"/>
                </a:solidFill>
              </a:rPr>
              <a:t>Spirit</a:t>
            </a:r>
            <a:r>
              <a:rPr lang="en-US" sz="3200" b="1" dirty="0"/>
              <a:t> is spirit. Do not be amazed that I said to you, ‘You must all be born from above.’  The wind blows wherever it will, and you hear the sound it makes, but do not know where it comes from and where it is going. So it is with everyone who is born of the Spirit.”</a:t>
            </a:r>
          </a:p>
        </p:txBody>
      </p:sp>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t="2363" b="53244"/>
          <a:stretch/>
        </p:blipFill>
        <p:spPr>
          <a:xfrm>
            <a:off x="0" y="0"/>
            <a:ext cx="9144000" cy="2286000"/>
          </a:xfrm>
          <a:prstGeom prst="rect">
            <a:avLst/>
          </a:prstGeom>
        </p:spPr>
      </p:pic>
    </p:spTree>
    <p:extLst>
      <p:ext uri="{BB962C8B-B14F-4D97-AF65-F5344CB8AC3E}">
        <p14:creationId xmlns:p14="http://schemas.microsoft.com/office/powerpoint/2010/main" val="68832111"/>
      </p:ext>
    </p:extLst>
  </p:cSld>
  <p:clrMapOvr>
    <a:masterClrMapping/>
  </p:clrMapOvr>
  <mc:AlternateContent xmlns:mc="http://schemas.openxmlformats.org/markup-compatibility/2006">
    <mc:Choice xmlns:p14="http://schemas.microsoft.com/office/powerpoint/2010/main" Requires="p14">
      <p:transition spd="slow" p14:dur="2000">
        <p:wipe dir="d"/>
      </p:transition>
    </mc:Choice>
    <mc:Fallback>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156</TotalTime>
  <Words>1761</Words>
  <Application>Microsoft Office PowerPoint</Application>
  <PresentationFormat>On-screen Show (4:3)</PresentationFormat>
  <Paragraphs>91</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16</cp:revision>
  <dcterms:created xsi:type="dcterms:W3CDTF">2014-02-18T19:27:25Z</dcterms:created>
  <dcterms:modified xsi:type="dcterms:W3CDTF">2014-02-19T14:27:39Z</dcterms:modified>
</cp:coreProperties>
</file>